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FF7D"/>
    <a:srgbClr val="FFF4C5"/>
    <a:srgbClr val="FFD833"/>
    <a:srgbClr val="FFFFB9"/>
    <a:srgbClr val="5D2884"/>
    <a:srgbClr val="FFD279"/>
    <a:srgbClr val="0DFF0D"/>
    <a:srgbClr val="FFCC6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90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9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9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3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=""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9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9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6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3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1" r:id="rId6"/>
    <p:sldLayoutId id="2147483757" r:id="rId7"/>
    <p:sldLayoutId id="2147483758" r:id="rId8"/>
    <p:sldLayoutId id="2147483759" r:id="rId9"/>
    <p:sldLayoutId id="2147483760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mailto:coordination@reseau-proxirelux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484F15C-56CC-450B-819D-B54753509086}"/>
              </a:ext>
            </a:extLst>
          </p:cNvPr>
          <p:cNvSpPr/>
          <p:nvPr/>
        </p:nvSpPr>
        <p:spPr>
          <a:xfrm>
            <a:off x="10571357" y="-1"/>
            <a:ext cx="1620643" cy="685799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0B0ECBC-2CD8-4743-A740-3DB1D75262CB}"/>
              </a:ext>
            </a:extLst>
          </p:cNvPr>
          <p:cNvSpPr/>
          <p:nvPr/>
        </p:nvSpPr>
        <p:spPr>
          <a:xfrm>
            <a:off x="-13939" y="0"/>
            <a:ext cx="5991349" cy="68586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44A4EE3-7A1B-43A2-B86D-4F1DEEB57F09}"/>
              </a:ext>
            </a:extLst>
          </p:cNvPr>
          <p:cNvSpPr/>
          <p:nvPr/>
        </p:nvSpPr>
        <p:spPr>
          <a:xfrm>
            <a:off x="6266475" y="0"/>
            <a:ext cx="2718243" cy="6857999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DDBFEA0A-C3BE-42F5-80D3-529E7039CB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56" r="33231"/>
          <a:stretch/>
        </p:blipFill>
        <p:spPr>
          <a:xfrm>
            <a:off x="6026873" y="-97550"/>
            <a:ext cx="6256275" cy="627861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0BB3C3ED-29AA-4707-8E75-B110F2DF272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411" y="6160230"/>
            <a:ext cx="789753" cy="69491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B2BA71DC-4C7E-4005-8406-91362D5E2A3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1" t="1737" r="2082" b="1975"/>
          <a:stretch/>
        </p:blipFill>
        <p:spPr>
          <a:xfrm>
            <a:off x="765557" y="6145654"/>
            <a:ext cx="729102" cy="6949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C6912256-CEB3-481D-86CE-E7DA94714F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950" y="6181069"/>
            <a:ext cx="1154977" cy="65949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D28E0D2A-9267-4EE5-91D7-700864729E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88" y="6181069"/>
            <a:ext cx="1156360" cy="67568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A5F248DF-082C-492B-B17A-84094095CC9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" t="2142" r="2133" b="1962"/>
          <a:stretch/>
        </p:blipFill>
        <p:spPr>
          <a:xfrm>
            <a:off x="4545" y="6147505"/>
            <a:ext cx="682395" cy="701657"/>
          </a:xfrm>
          <a:prstGeom prst="rect">
            <a:avLst/>
          </a:prstGeom>
          <a:ln>
            <a:noFill/>
          </a:ln>
        </p:spPr>
      </p:pic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DCE43EA3-E76D-4E3B-9FC3-0603577C0B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962" y="6149903"/>
            <a:ext cx="1154977" cy="73333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F0EDC51-96B6-4063-B0AB-EA1672868E55}"/>
              </a:ext>
            </a:extLst>
          </p:cNvPr>
          <p:cNvSpPr/>
          <p:nvPr/>
        </p:nvSpPr>
        <p:spPr>
          <a:xfrm>
            <a:off x="-20924" y="566209"/>
            <a:ext cx="6047797" cy="25083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Les Réseaux en santé mentale et en assuétudes &amp; </a:t>
            </a:r>
          </a:p>
          <a:p>
            <a:pPr algn="ctr"/>
            <a:r>
              <a:rPr lang="fr-FR" sz="2800" b="1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 Comité  Usagers &amp; Proches</a:t>
            </a:r>
          </a:p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vous invitent à la journée du</a:t>
            </a:r>
          </a:p>
          <a:p>
            <a:pPr algn="ctr">
              <a:spcAft>
                <a:spcPts val="600"/>
              </a:spcAft>
            </a:pPr>
            <a:r>
              <a:rPr lang="fr-FR" sz="2400" b="1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Vendredi 8 MAI </a:t>
            </a:r>
            <a:r>
              <a:rPr lang="fr-FR" sz="3600" b="1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</a:p>
          <a:p>
            <a:pPr algn="ctr">
              <a:spcAft>
                <a:spcPts val="600"/>
              </a:spcAft>
            </a:pPr>
            <a:r>
              <a:rPr lang="fr-F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FR" sz="3200" b="1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 Tout est plus que la somme des parties </a:t>
            </a:r>
            <a:r>
              <a:rPr lang="fr-F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24BE2BB-A0B4-41A7-933A-FF5442452B48}"/>
              </a:ext>
            </a:extLst>
          </p:cNvPr>
          <p:cNvSpPr/>
          <p:nvPr/>
        </p:nvSpPr>
        <p:spPr>
          <a:xfrm>
            <a:off x="145657" y="3325951"/>
            <a:ext cx="5597511" cy="25701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2">
              <a:lnSpc>
                <a:spcPct val="107000"/>
              </a:lnSpc>
              <a:spcAft>
                <a:spcPts val="0"/>
              </a:spcAft>
            </a:pPr>
            <a:r>
              <a:rPr lang="fr-FR" sz="2000" b="1" u="sng" cap="small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Intervenants en Matinée</a:t>
            </a:r>
          </a:p>
          <a:p>
            <a:pPr marL="1200150" lvl="2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®"/>
            </a:pPr>
            <a:r>
              <a:rPr lang="fr-FR" sz="2000" b="1" cap="small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Aharoni" panose="02010803020104030203" pitchFamily="2" charset="-79"/>
              </a:rPr>
              <a:t>Dr Mertens </a:t>
            </a:r>
            <a:r>
              <a:rPr lang="fr-FR" sz="2000" cap="small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Aharoni" panose="02010803020104030203" pitchFamily="2" charset="-79"/>
              </a:rPr>
              <a:t>: Groupes Multifamilles</a:t>
            </a:r>
          </a:p>
          <a:p>
            <a:pPr marL="1200150" lvl="2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®"/>
            </a:pPr>
            <a:r>
              <a:rPr lang="fr-FR" sz="2000" b="1" cap="small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B. Ares  </a:t>
            </a:r>
            <a:r>
              <a:rPr lang="fr-FR" sz="2000" cap="small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Aharoni" panose="02010803020104030203" pitchFamily="2" charset="-79"/>
              </a:rPr>
              <a:t>: Référente famille</a:t>
            </a:r>
          </a:p>
          <a:p>
            <a:pPr marL="1200150" lvl="2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®"/>
            </a:pPr>
            <a:r>
              <a:rPr lang="fr-FR" sz="2000" b="1" cap="small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N. Fantin </a:t>
            </a:r>
            <a:r>
              <a:rPr lang="fr-FR" sz="2000" cap="small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Aharoni" panose="02010803020104030203" pitchFamily="2" charset="-79"/>
              </a:rPr>
              <a:t>: GEPTA</a:t>
            </a:r>
          </a:p>
          <a:p>
            <a:pPr marL="1200150" lvl="2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®"/>
            </a:pPr>
            <a:r>
              <a:rPr lang="fr-FR" sz="2000" b="1" cap="small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M. Villance </a:t>
            </a:r>
            <a:r>
              <a:rPr lang="fr-FR" sz="2000" cap="small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Aharoni" panose="02010803020104030203" pitchFamily="2" charset="-79"/>
              </a:rPr>
              <a:t>: SIMILES</a:t>
            </a:r>
          </a:p>
          <a:p>
            <a:pPr marL="1200150" lvl="2" indent="-28575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®"/>
            </a:pPr>
            <a:r>
              <a:rPr lang="fr-FR" sz="2000" b="1" cap="small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Dr</a:t>
            </a:r>
            <a:r>
              <a:rPr lang="fr-FR" sz="2000" cap="small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fr-FR" sz="2000" b="1" cap="small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Appart</a:t>
            </a:r>
          </a:p>
          <a:p>
            <a:pPr lvl="2">
              <a:lnSpc>
                <a:spcPct val="107000"/>
              </a:lnSpc>
              <a:spcAft>
                <a:spcPts val="0"/>
              </a:spcAft>
            </a:pPr>
            <a:endParaRPr lang="fr-FR" sz="1000" b="1" cap="small" dirty="0">
              <a:solidFill>
                <a:schemeClr val="tx1"/>
              </a:solidFill>
              <a:latin typeface="Gabriola" panose="04040605051002020D02" pitchFamily="82" charset="0"/>
              <a:cs typeface="Aharoni" panose="02010803020104030203" pitchFamily="2" charset="-79"/>
            </a:endParaRPr>
          </a:p>
          <a:p>
            <a:pPr lvl="2">
              <a:lnSpc>
                <a:spcPct val="107000"/>
              </a:lnSpc>
              <a:spcAft>
                <a:spcPts val="0"/>
              </a:spcAft>
            </a:pPr>
            <a:r>
              <a:rPr lang="fr-FR" sz="2000" b="1" u="sng" cap="small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Ateliers</a:t>
            </a:r>
            <a:r>
              <a:rPr lang="fr-FR" sz="2000" b="1" cap="small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 l’après-midi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790D332-5B7C-4B2C-A3A6-8E670EA6BE89}"/>
              </a:ext>
            </a:extLst>
          </p:cNvPr>
          <p:cNvSpPr/>
          <p:nvPr/>
        </p:nvSpPr>
        <p:spPr>
          <a:xfrm>
            <a:off x="6298655" y="4137625"/>
            <a:ext cx="5846463" cy="26161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Accueil dès 9.00 &amp; Clôture à 16.00</a:t>
            </a:r>
          </a:p>
          <a:p>
            <a:r>
              <a:rPr lang="fr-FR" sz="2400" b="1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Lunch prévu</a:t>
            </a:r>
          </a:p>
          <a:p>
            <a:r>
              <a:rPr lang="fr-FR" sz="2400" b="1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IPF Bastogne – Zoning 1 Rue du Fortin, 24 – </a:t>
            </a:r>
            <a:r>
              <a:rPr lang="fr-FR" sz="2400" b="1" cap="small" dirty="0">
                <a:solidFill>
                  <a:schemeClr val="tx1"/>
                </a:solidFill>
                <a:latin typeface="Gabriola" panose="04040605051002020D02" pitchFamily="82" charset="0"/>
                <a:cs typeface="Aharoni" panose="02010803020104030203" pitchFamily="2" charset="-79"/>
              </a:rPr>
              <a:t>Bastogne</a:t>
            </a:r>
          </a:p>
          <a:p>
            <a:pPr algn="r"/>
            <a:endParaRPr lang="fr-FR" sz="1400" i="1" cap="small" dirty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r"/>
            <a:r>
              <a:rPr lang="fr-FR" sz="1400" i="1" cap="small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Inscriptions: </a:t>
            </a:r>
          </a:p>
          <a:p>
            <a:pPr algn="r"/>
            <a:r>
              <a:rPr lang="fr-FR" sz="1600" b="1" u="sng" dirty="0">
                <a:solidFill>
                  <a:schemeClr val="tx1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Prix</a:t>
            </a:r>
            <a:r>
              <a:rPr lang="fr-FR" sz="1600" dirty="0">
                <a:solidFill>
                  <a:schemeClr val="tx1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 : 10 € pour les professionnels &amp;  </a:t>
            </a:r>
          </a:p>
          <a:p>
            <a:pPr algn="r"/>
            <a:r>
              <a:rPr lang="fr-FR" sz="1600" dirty="0">
                <a:solidFill>
                  <a:srgbClr val="C0000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non-payant pour </a:t>
            </a:r>
            <a:r>
              <a:rPr lang="fr-FR" sz="1600" b="1" cap="small" dirty="0">
                <a:solidFill>
                  <a:srgbClr val="C0000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usagers et proches</a:t>
            </a:r>
          </a:p>
          <a:p>
            <a:pPr algn="r"/>
            <a:r>
              <a:rPr lang="fr-FR" sz="1600" b="1" u="sng" dirty="0">
                <a:solidFill>
                  <a:schemeClr val="tx1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Mail </a:t>
            </a:r>
            <a:r>
              <a:rPr lang="fr-FR" sz="1600" dirty="0">
                <a:solidFill>
                  <a:schemeClr val="tx1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: </a:t>
            </a:r>
            <a:r>
              <a:rPr lang="fr-FR" sz="1600" dirty="0">
                <a:solidFill>
                  <a:srgbClr val="C00000"/>
                </a:solidFill>
                <a:latin typeface="Arial Narrow" panose="020B0606020202030204" pitchFamily="34" charset="0"/>
                <a:cs typeface="Aharoni" panose="02010803020104030203" pitchFamily="2" charset="-79"/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coordination@reseau-proxirelux.be</a:t>
            </a:r>
            <a:endParaRPr lang="fr-FR" sz="1600" dirty="0">
              <a:solidFill>
                <a:srgbClr val="C0000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algn="r"/>
            <a:r>
              <a:rPr lang="fr-FR" sz="1600" b="1" u="sng" dirty="0">
                <a:solidFill>
                  <a:schemeClr val="tx1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Date limite </a:t>
            </a:r>
            <a:r>
              <a:rPr lang="fr-FR" sz="1600" dirty="0">
                <a:solidFill>
                  <a:schemeClr val="tx1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: 30 Avril 2020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610CA728-CE0E-45DB-B134-FBA412E774F1}"/>
              </a:ext>
            </a:extLst>
          </p:cNvPr>
          <p:cNvSpPr txBox="1"/>
          <p:nvPr/>
        </p:nvSpPr>
        <p:spPr>
          <a:xfrm>
            <a:off x="7165010" y="1211418"/>
            <a:ext cx="4170556" cy="20621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fr-FR"/>
            </a:defPPr>
            <a:lvl1pPr algn="ctr">
              <a:defRPr sz="2800" b="1" cap="small">
                <a:solidFill>
                  <a:schemeClr val="tx1">
                    <a:lumMod val="95000"/>
                    <a:lumOff val="5000"/>
                  </a:schemeClr>
                </a:solidFill>
                <a:latin typeface="Gabriola" panose="04040605051002020D02" pitchFamily="82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Batang" panose="02030600000101010101" pitchFamily="18" charset="-127"/>
              </a:rPr>
              <a:t>Usagers, Proches, Professionnels</a:t>
            </a:r>
          </a:p>
          <a:p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Batang" panose="02030600000101010101" pitchFamily="18" charset="-127"/>
              </a:rPr>
              <a:t>Tous partenaires</a:t>
            </a:r>
          </a:p>
          <a:p>
            <a:r>
              <a:rPr lang="fr-FR" sz="3200" dirty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Batang" panose="02030600000101010101" pitchFamily="18" charset="-127"/>
              </a:rPr>
              <a:t>Plus forts ensemble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3DE1D7AB-1096-45AC-8C18-73B5CB82325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851" y="6186711"/>
            <a:ext cx="1905267" cy="6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412A24"/>
      </a:dk2>
      <a:lt2>
        <a:srgbClr val="E8E2E7"/>
      </a:lt2>
      <a:accent1>
        <a:srgbClr val="48B75C"/>
      </a:accent1>
      <a:accent2>
        <a:srgbClr val="56B13B"/>
      </a:accent2>
      <a:accent3>
        <a:srgbClr val="88AD44"/>
      </a:accent3>
      <a:accent4>
        <a:srgbClr val="ABA439"/>
      </a:accent4>
      <a:accent5>
        <a:srgbClr val="C38A4D"/>
      </a:accent5>
      <a:accent6>
        <a:srgbClr val="B1473B"/>
      </a:accent6>
      <a:hlink>
        <a:srgbClr val="9F7D35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55</Words>
  <Application>Microsoft Office PowerPoint</Application>
  <PresentationFormat>Personnalisé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AccentBoxVTI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Claudine Henry</dc:creator>
  <cp:lastModifiedBy>HPPC2</cp:lastModifiedBy>
  <cp:revision>15</cp:revision>
  <cp:lastPrinted>2020-03-13T10:42:04Z</cp:lastPrinted>
  <dcterms:created xsi:type="dcterms:W3CDTF">2020-03-01T16:31:24Z</dcterms:created>
  <dcterms:modified xsi:type="dcterms:W3CDTF">2020-03-16T13:27:38Z</dcterms:modified>
</cp:coreProperties>
</file>